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338" r:id="rId3"/>
    <p:sldId id="318" r:id="rId4"/>
    <p:sldId id="339" r:id="rId5"/>
    <p:sldId id="337" r:id="rId6"/>
    <p:sldId id="335" r:id="rId7"/>
    <p:sldId id="336" r:id="rId8"/>
    <p:sldId id="330" r:id="rId9"/>
    <p:sldId id="326" r:id="rId10"/>
    <p:sldId id="329" r:id="rId11"/>
    <p:sldId id="327" r:id="rId12"/>
    <p:sldId id="332" r:id="rId13"/>
    <p:sldId id="331" r:id="rId14"/>
    <p:sldId id="333" r:id="rId15"/>
    <p:sldId id="334" r:id="rId16"/>
    <p:sldId id="302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90309"/>
    <a:srgbClr val="340E31"/>
    <a:srgbClr val="FBABA3"/>
    <a:srgbClr val="EAB4E6"/>
    <a:srgbClr val="00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65" autoAdjust="0"/>
    <p:restoredTop sz="45776" autoAdjust="0"/>
  </p:normalViewPr>
  <p:slideViewPr>
    <p:cSldViewPr>
      <p:cViewPr>
        <p:scale>
          <a:sx n="75" d="100"/>
          <a:sy n="75" d="100"/>
        </p:scale>
        <p:origin x="-374" y="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37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7D733839-9EB3-4788-AF86-899196645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8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951D5F-FE34-4471-BD63-0CC3F61146E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26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8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39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0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78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7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9AB80-494C-4459-8792-8DFA1D6219DF}" type="slidenum">
              <a:rPr lang="en-US"/>
              <a:pPr/>
              <a:t>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US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01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0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0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itchFamily="34" charset="0"/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8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33839-9EB3-4788-AF86-899196645D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363" y="6492875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400" b="1" smtClean="0">
                <a:solidFill>
                  <a:srgbClr val="00267F"/>
                </a:solidFill>
                <a:latin typeface="Trebuchet MS" pitchFamily="34" charset="0"/>
              </a:rPr>
              <a:t>www.bea.gov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534400" cy="1470025"/>
          </a:xfrm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7772400" cy="838200"/>
          </a:xfrm>
        </p:spPr>
        <p:txBody>
          <a:bodyPr/>
          <a:lstStyle>
            <a:lvl1pPr marL="0" indent="0" algn="ctr">
              <a:buFont typeface="Trebuchet MS" pitchFamily="34" charset="0"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02001-66F6-40B2-A0E7-B6E34B362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2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DCA1-2117-445E-97EC-677AFC9CD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4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0"/>
            <a:ext cx="1941512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5313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E851-CD6D-4885-A641-8387A96FD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010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808413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47800"/>
            <a:ext cx="3808412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924300"/>
            <a:ext cx="776922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13F23-926F-4204-A63B-79100A4EC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96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010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3808413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47800"/>
            <a:ext cx="3808412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924300"/>
            <a:ext cx="3808413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924300"/>
            <a:ext cx="3808412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802B-00F9-4798-A092-7F80932AD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6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010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0841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47800"/>
            <a:ext cx="3808412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24300"/>
            <a:ext cx="3808412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7628-8ED8-4034-8DC1-642F78052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C2D6-A47A-4FFA-9ED0-B98B488A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AD-1152-4171-AE91-930BF9EC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3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0841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380841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7390E-330D-48C4-B77E-A22E0A545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2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0BEA6-42E5-4BFC-87B1-AA2875CF1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7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A0468-0FE4-4EA3-88ED-3B469ADAC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0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2B07F-B5C1-421F-9934-0481DA6FE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0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3B999-D126-4EE8-A437-1BEA777DE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3CE71-396A-48C9-9A73-E9B041EB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R FINAL wZer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67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69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381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26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F11DC4BB-7802-4BC4-A35D-F01BBC4FD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06363" y="6492875"/>
            <a:ext cx="1316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1400" b="1" smtClean="0">
                <a:solidFill>
                  <a:srgbClr val="00267F"/>
                </a:solidFill>
                <a:latin typeface="Trebuchet MS" pitchFamily="34" charset="0"/>
              </a:rPr>
              <a:t>www.bea.gov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Trebuchet MS" pitchFamily="34" charset="0"/>
        <a:buChar char="▪"/>
        <a:defRPr sz="3200">
          <a:solidFill>
            <a:srgbClr val="0026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800">
          <a:solidFill>
            <a:srgbClr val="0026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400">
          <a:solidFill>
            <a:srgbClr val="0026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69200"/>
        </a:buClr>
        <a:buFont typeface="Wingdings" pitchFamily="2" charset="2"/>
        <a:buChar char="§"/>
        <a:defRPr sz="2000">
          <a:solidFill>
            <a:srgbClr val="00267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90800"/>
            <a:ext cx="8534400" cy="1524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  <a:r>
              <a:rPr lang="en-US" sz="2800" dirty="0"/>
              <a:t>Everything You Ever Wanted Know About the BEA Regional Property Income Estimates</a:t>
            </a:r>
            <a:endParaRPr lang="en-US" sz="28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286000" y="4648200"/>
            <a:ext cx="44958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67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Mauricio Ortiz</a:t>
            </a:r>
          </a:p>
          <a:p>
            <a:pPr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Pacific Northwest Regional Economic Conference</a:t>
            </a:r>
          </a:p>
          <a:p>
            <a:pPr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Seattle, Washington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May 17, 2012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Income: Source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Dividends</a:t>
            </a:r>
          </a:p>
          <a:p>
            <a:pPr lvl="1"/>
            <a:r>
              <a:rPr lang="en-US" dirty="0" smtClean="0"/>
              <a:t>IRS tax return tabulations</a:t>
            </a:r>
          </a:p>
          <a:p>
            <a:pPr lvl="1"/>
            <a:r>
              <a:rPr lang="en-US" dirty="0" smtClean="0"/>
              <a:t>Census Bureau</a:t>
            </a:r>
          </a:p>
          <a:p>
            <a:pPr lvl="2"/>
            <a:r>
              <a:rPr lang="en-US" dirty="0" smtClean="0"/>
              <a:t>Survey of State and Local government public employee retirement systems</a:t>
            </a:r>
          </a:p>
          <a:p>
            <a:pPr lvl="2"/>
            <a:r>
              <a:rPr lang="en-US" dirty="0" smtClean="0"/>
              <a:t>Consolidated Federal Funds Report</a:t>
            </a:r>
          </a:p>
          <a:p>
            <a:pPr lvl="2"/>
            <a:r>
              <a:rPr lang="en-US" dirty="0" smtClean="0"/>
              <a:t>Civilian Population</a:t>
            </a:r>
          </a:p>
          <a:p>
            <a:pPr lvl="1"/>
            <a:r>
              <a:rPr lang="en-US" dirty="0" smtClean="0"/>
              <a:t>Social Security Administration</a:t>
            </a:r>
          </a:p>
          <a:p>
            <a:pPr lvl="1"/>
            <a:r>
              <a:rPr lang="en-US" dirty="0" smtClean="0"/>
              <a:t>BEA – RID income estimates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Property Income: BEA Internal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r>
              <a:rPr lang="en-US" sz="2600" dirty="0"/>
              <a:t>Monetary </a:t>
            </a:r>
            <a:r>
              <a:rPr lang="en-US" sz="2600" dirty="0" smtClean="0"/>
              <a:t>interest </a:t>
            </a:r>
            <a:r>
              <a:rPr lang="en-US" sz="2600" dirty="0"/>
              <a:t>received by individuals</a:t>
            </a:r>
          </a:p>
          <a:p>
            <a:r>
              <a:rPr lang="en-US" sz="2600" dirty="0"/>
              <a:t>Monetary </a:t>
            </a:r>
            <a:r>
              <a:rPr lang="en-US" sz="2600" dirty="0" smtClean="0"/>
              <a:t>interest </a:t>
            </a:r>
            <a:r>
              <a:rPr lang="en-US" sz="2600" dirty="0"/>
              <a:t>received </a:t>
            </a:r>
            <a:r>
              <a:rPr lang="en-US" sz="2600" dirty="0" smtClean="0"/>
              <a:t>by employee retirement funds</a:t>
            </a:r>
            <a:endParaRPr lang="en-US" sz="2600" dirty="0"/>
          </a:p>
          <a:p>
            <a:pPr lvl="1"/>
            <a:r>
              <a:rPr lang="en-US" sz="2200" dirty="0"/>
              <a:t>Federal civilian government </a:t>
            </a:r>
            <a:r>
              <a:rPr lang="en-US" sz="2200" dirty="0" smtClean="0"/>
              <a:t>plans</a:t>
            </a:r>
          </a:p>
          <a:p>
            <a:pPr lvl="1"/>
            <a:r>
              <a:rPr lang="en-US" sz="2200" dirty="0" smtClean="0"/>
              <a:t>Military plans</a:t>
            </a:r>
            <a:endParaRPr lang="en-US" sz="2200" dirty="0"/>
          </a:p>
          <a:p>
            <a:pPr lvl="1"/>
            <a:r>
              <a:rPr lang="en-US" sz="2200" dirty="0"/>
              <a:t>State &amp; Local government plans </a:t>
            </a:r>
          </a:p>
          <a:p>
            <a:pPr lvl="1"/>
            <a:r>
              <a:rPr lang="en-US" sz="2200" dirty="0"/>
              <a:t>Private noninsured plans</a:t>
            </a:r>
          </a:p>
          <a:p>
            <a:r>
              <a:rPr lang="en-US" sz="2600" dirty="0"/>
              <a:t>Monetary </a:t>
            </a:r>
            <a:r>
              <a:rPr lang="en-US" sz="2600" dirty="0" smtClean="0"/>
              <a:t>interest </a:t>
            </a:r>
            <a:r>
              <a:rPr lang="en-US" sz="2600" dirty="0"/>
              <a:t>received by non-profit institutions</a:t>
            </a:r>
          </a:p>
          <a:p>
            <a:r>
              <a:rPr lang="en-US" sz="2600" dirty="0"/>
              <a:t>Monetary </a:t>
            </a:r>
            <a:r>
              <a:rPr lang="en-US" sz="2600" dirty="0" smtClean="0"/>
              <a:t>interest </a:t>
            </a:r>
            <a:r>
              <a:rPr lang="en-US" sz="2600" dirty="0"/>
              <a:t>received by </a:t>
            </a:r>
            <a:r>
              <a:rPr lang="en-US" sz="2600" dirty="0" smtClean="0"/>
              <a:t>fiduciaries</a:t>
            </a:r>
          </a:p>
          <a:p>
            <a:r>
              <a:rPr lang="en-US" sz="2600" dirty="0" smtClean="0"/>
              <a:t>Accrued interest on unredeemed Federal government savings bonds</a:t>
            </a:r>
          </a:p>
          <a:p>
            <a:r>
              <a:rPr lang="en-US" sz="2600" dirty="0" smtClean="0"/>
              <a:t>Imputed interest income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Income: Source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IRS tax return tabulations</a:t>
            </a:r>
          </a:p>
          <a:p>
            <a:pPr lvl="1"/>
            <a:r>
              <a:rPr lang="en-US" dirty="0" smtClean="0"/>
              <a:t>Census Bureau</a:t>
            </a:r>
          </a:p>
          <a:p>
            <a:pPr lvl="2"/>
            <a:r>
              <a:rPr lang="en-US" dirty="0" smtClean="0"/>
              <a:t>Finances of employee retirement systems of State and Local government</a:t>
            </a:r>
          </a:p>
          <a:p>
            <a:pPr lvl="2"/>
            <a:r>
              <a:rPr lang="en-US" dirty="0" smtClean="0"/>
              <a:t>Consolidated Federal Funds Report</a:t>
            </a:r>
          </a:p>
          <a:p>
            <a:pPr lvl="2"/>
            <a:r>
              <a:rPr lang="en-US" dirty="0" smtClean="0"/>
              <a:t>Civilian </a:t>
            </a:r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Social Security Administration</a:t>
            </a:r>
            <a:endParaRPr lang="en-US" dirty="0" smtClean="0"/>
          </a:p>
          <a:p>
            <a:pPr lvl="1"/>
            <a:r>
              <a:rPr lang="en-US" dirty="0" smtClean="0"/>
              <a:t>BEA – RID income estimates</a:t>
            </a:r>
          </a:p>
          <a:p>
            <a:pPr lvl="1"/>
            <a:r>
              <a:rPr lang="en-US" dirty="0" smtClean="0"/>
              <a:t>Department of  the Treasury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Property Income: BEA Internal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r>
              <a:rPr lang="en-US" sz="2800" dirty="0" smtClean="0"/>
              <a:t>Net Rent and Royalties received by individuals</a:t>
            </a:r>
          </a:p>
          <a:p>
            <a:endParaRPr lang="en-US" sz="1000" dirty="0" smtClean="0"/>
          </a:p>
          <a:p>
            <a:r>
              <a:rPr lang="en-US" sz="2800" dirty="0" smtClean="0"/>
              <a:t>Net Rent and Royalties received by private noninsured pension plans</a:t>
            </a:r>
          </a:p>
          <a:p>
            <a:endParaRPr lang="en-US" sz="1000" dirty="0"/>
          </a:p>
          <a:p>
            <a:r>
              <a:rPr lang="en-US" sz="2800" dirty="0" smtClean="0"/>
              <a:t>Net Rent and Royalties </a:t>
            </a:r>
            <a:r>
              <a:rPr lang="en-US" sz="2800" dirty="0"/>
              <a:t>received by non-profit </a:t>
            </a:r>
            <a:r>
              <a:rPr lang="en-US" sz="2800" dirty="0" smtClean="0"/>
              <a:t>institutions</a:t>
            </a:r>
          </a:p>
          <a:p>
            <a:endParaRPr lang="en-US" sz="1000" dirty="0"/>
          </a:p>
          <a:p>
            <a:r>
              <a:rPr lang="en-US" sz="2800" dirty="0" smtClean="0"/>
              <a:t>Net Rent and Royalties </a:t>
            </a:r>
            <a:r>
              <a:rPr lang="en-US" sz="2800" dirty="0"/>
              <a:t>received by </a:t>
            </a:r>
            <a:r>
              <a:rPr lang="en-US" sz="2800" dirty="0" smtClean="0"/>
              <a:t>fiduciaries</a:t>
            </a:r>
          </a:p>
          <a:p>
            <a:endParaRPr lang="en-US" sz="1000" dirty="0" smtClean="0"/>
          </a:p>
          <a:p>
            <a:r>
              <a:rPr lang="en-US" sz="2800" dirty="0" smtClean="0"/>
              <a:t>Imputed Rental income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Income: Source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Rents and Royalties</a:t>
            </a:r>
          </a:p>
          <a:p>
            <a:pPr lvl="1"/>
            <a:r>
              <a:rPr lang="en-US" sz="3200" dirty="0" smtClean="0"/>
              <a:t>IRS tax return tabulations</a:t>
            </a:r>
          </a:p>
          <a:p>
            <a:pPr lvl="1"/>
            <a:r>
              <a:rPr lang="en-US" sz="3200" dirty="0" smtClean="0"/>
              <a:t>Census Bureau</a:t>
            </a:r>
          </a:p>
          <a:p>
            <a:pPr lvl="2"/>
            <a:r>
              <a:rPr lang="en-US" sz="2800" dirty="0" smtClean="0"/>
              <a:t>American Community Survey</a:t>
            </a:r>
          </a:p>
          <a:p>
            <a:pPr lvl="2"/>
            <a:r>
              <a:rPr lang="en-US" sz="2800" dirty="0" smtClean="0"/>
              <a:t>Civilian </a:t>
            </a:r>
            <a:r>
              <a:rPr lang="en-US" sz="2800" dirty="0" smtClean="0"/>
              <a:t>Population</a:t>
            </a:r>
          </a:p>
          <a:p>
            <a:pPr lvl="1"/>
            <a:r>
              <a:rPr lang="en-US" sz="3200" dirty="0" smtClean="0"/>
              <a:t>Social Security Administration</a:t>
            </a:r>
            <a:endParaRPr lang="en-US" sz="3200" dirty="0" smtClean="0"/>
          </a:p>
          <a:p>
            <a:pPr lvl="1"/>
            <a:r>
              <a:rPr lang="en-US" sz="3200" dirty="0" smtClean="0"/>
              <a:t>BEA – RID income estimates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Property Income: 2013 Comprehensive Benchmark Revision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Accrual accounting for pensions</a:t>
            </a:r>
          </a:p>
          <a:p>
            <a:pPr lvl="1"/>
            <a:r>
              <a:rPr lang="en-US" dirty="0" smtClean="0"/>
              <a:t>Interest income</a:t>
            </a:r>
          </a:p>
          <a:p>
            <a:r>
              <a:rPr lang="en-US" dirty="0" smtClean="0"/>
              <a:t>Improvements to output measures of financial services</a:t>
            </a:r>
          </a:p>
          <a:p>
            <a:pPr lvl="1"/>
            <a:r>
              <a:rPr lang="en-US" dirty="0" smtClean="0"/>
              <a:t>Interest income</a:t>
            </a:r>
          </a:p>
          <a:p>
            <a:r>
              <a:rPr lang="en-US" dirty="0" smtClean="0"/>
              <a:t>Improvements to capitalize acquisition and disposal costs for real estate</a:t>
            </a:r>
          </a:p>
          <a:p>
            <a:pPr lvl="1"/>
            <a:r>
              <a:rPr lang="en-US" dirty="0" smtClean="0"/>
              <a:t>Rental 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u="sng"/>
              <a:t>Contact Information</a:t>
            </a:r>
            <a:r>
              <a:rPr lang="en-US" sz="3600"/>
              <a:t>:</a:t>
            </a:r>
          </a:p>
          <a:p>
            <a:endParaRPr lang="en-US" sz="1000"/>
          </a:p>
          <a:p>
            <a:endParaRPr lang="en-US" sz="1000"/>
          </a:p>
          <a:p>
            <a:pPr lvl="1"/>
            <a:r>
              <a:rPr lang="en-US" sz="3200" b="1"/>
              <a:t>Mauricio Ortiz</a:t>
            </a:r>
          </a:p>
          <a:p>
            <a:pPr lvl="2"/>
            <a:r>
              <a:rPr lang="en-US" sz="2400" b="1"/>
              <a:t>Regional Income Division</a:t>
            </a:r>
          </a:p>
          <a:p>
            <a:pPr lvl="2"/>
            <a:r>
              <a:rPr lang="en-US" sz="2400" b="1"/>
              <a:t>mauricio.ortiz@bea.gov</a:t>
            </a:r>
          </a:p>
          <a:p>
            <a:pPr lvl="2"/>
            <a:r>
              <a:rPr lang="en-US" sz="2400" b="1"/>
              <a:t>202-606-9269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69225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dirty="0" smtClean="0">
                <a:ea typeface="굴림" pitchFamily="34" charset="-127"/>
              </a:rPr>
              <a:t>Personal Income includes</a:t>
            </a:r>
            <a:r>
              <a:rPr lang="en-US" altLang="ko-KR" sz="2400" dirty="0" smtClean="0">
                <a:ea typeface="굴림" pitchFamily="34" charset="-127"/>
              </a:rPr>
              <a:t>: </a:t>
            </a:r>
          </a:p>
          <a:p>
            <a:pPr lvl="2" eaLnBrk="1" hangingPunct="1">
              <a:lnSpc>
                <a:spcPct val="80000"/>
              </a:lnSpc>
            </a:pP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Net Earnings</a:t>
            </a:r>
            <a:r>
              <a:rPr lang="en-US" altLang="ko-KR" dirty="0" smtClean="0">
                <a:ea typeface="굴림" pitchFamily="34" charset="-127"/>
              </a:rPr>
              <a:t> (Wages + Supplements to Wages, + Proprietors Income, - Contributions for Social Insurance + Residence Adjustment)</a:t>
            </a:r>
          </a:p>
          <a:p>
            <a:pPr lvl="2" eaLnBrk="1" hangingPunct="1">
              <a:lnSpc>
                <a:spcPct val="80000"/>
              </a:lnSpc>
            </a:pP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sz="3200" b="1" dirty="0" smtClean="0">
                <a:solidFill>
                  <a:srgbClr val="FF0000"/>
                </a:solidFill>
                <a:ea typeface="굴림" pitchFamily="34" charset="-127"/>
              </a:rPr>
              <a:t>Property</a:t>
            </a:r>
            <a:r>
              <a:rPr lang="en-US" altLang="ko-KR" sz="3200" b="1" dirty="0" smtClean="0">
                <a:ea typeface="굴림" pitchFamily="34" charset="-127"/>
              </a:rPr>
              <a:t> </a:t>
            </a:r>
            <a:r>
              <a:rPr lang="en-US" altLang="ko-KR" sz="3200" b="1" dirty="0" smtClean="0">
                <a:solidFill>
                  <a:srgbClr val="FF0000"/>
                </a:solidFill>
                <a:ea typeface="굴림" pitchFamily="34" charset="-127"/>
              </a:rPr>
              <a:t>Income</a:t>
            </a:r>
            <a:r>
              <a:rPr lang="en-US" altLang="ko-KR" sz="3200" b="1" dirty="0" smtClean="0">
                <a:ea typeface="굴림" pitchFamily="34" charset="-127"/>
              </a:rPr>
              <a:t> (Dividends, Interest, Rent, &amp; Royalties)</a:t>
            </a:r>
          </a:p>
          <a:p>
            <a:pPr lvl="2" eaLnBrk="1" hangingPunct="1">
              <a:lnSpc>
                <a:spcPct val="80000"/>
              </a:lnSpc>
            </a:pP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Transfer Receipts</a:t>
            </a:r>
            <a:r>
              <a:rPr lang="en-US" altLang="ko-KR" dirty="0" smtClean="0">
                <a:ea typeface="굴림" pitchFamily="34" charset="-127"/>
              </a:rPr>
              <a:t> (such as Social Security, Unemployment</a:t>
            </a:r>
          </a:p>
          <a:p>
            <a:pPr eaLnBrk="1" hangingPunct="1">
              <a:lnSpc>
                <a:spcPct val="80000"/>
              </a:lnSpc>
            </a:pPr>
            <a:endParaRPr lang="en-US" altLang="ko-KR" sz="1600" dirty="0" smtClean="0">
              <a:ea typeface="굴림" pitchFamily="34" charset="-127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ko-KR" sz="1600" dirty="0" smtClean="0">
              <a:ea typeface="굴림" pitchFamily="34" charset="-127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ko-KR" sz="16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27726-2BA4-46EE-A715-C27BE0C5BA7C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Income</a:t>
            </a:r>
            <a:endParaRPr lang="en-US" sz="32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r>
              <a:rPr lang="en-US" sz="2800" dirty="0" smtClean="0"/>
              <a:t>Dividends, Interest, Rent &amp; Royalties</a:t>
            </a:r>
            <a:endParaRPr lang="en-US" sz="2800" dirty="0"/>
          </a:p>
          <a:p>
            <a:pPr lvl="1"/>
            <a:r>
              <a:rPr lang="en-US" sz="2400" b="1" u="sng" dirty="0" smtClean="0"/>
              <a:t>Dividend </a:t>
            </a:r>
            <a:r>
              <a:rPr lang="en-US" sz="2400" b="1" u="sng" dirty="0"/>
              <a:t>income </a:t>
            </a:r>
            <a:r>
              <a:rPr lang="en-US" sz="2400" dirty="0"/>
              <a:t>is the cash and other assets, excluding the corporations’ own stock, </a:t>
            </a:r>
            <a:r>
              <a:rPr lang="en-US" sz="2400" dirty="0" smtClean="0"/>
              <a:t>received </a:t>
            </a:r>
            <a:r>
              <a:rPr lang="en-US" sz="2400" dirty="0"/>
              <a:t>from U.S. and foreign corporations </a:t>
            </a:r>
            <a:endParaRPr lang="en-US" sz="2400" dirty="0" smtClean="0"/>
          </a:p>
          <a:p>
            <a:pPr lvl="1"/>
            <a:r>
              <a:rPr lang="en-US" sz="2400" b="1" u="sng" dirty="0" smtClean="0"/>
              <a:t>Interest </a:t>
            </a:r>
            <a:r>
              <a:rPr lang="en-US" sz="2400" b="1" u="sng" dirty="0"/>
              <a:t>income</a:t>
            </a:r>
            <a:r>
              <a:rPr lang="en-US" sz="2400" dirty="0"/>
              <a:t> is </a:t>
            </a:r>
            <a:r>
              <a:rPr lang="en-US" sz="2400" dirty="0" smtClean="0"/>
              <a:t>monetary </a:t>
            </a:r>
            <a:r>
              <a:rPr lang="en-US" sz="2400" dirty="0"/>
              <a:t>and </a:t>
            </a:r>
            <a:r>
              <a:rPr lang="en-US" sz="2400" dirty="0" smtClean="0"/>
              <a:t>imputed interest received from </a:t>
            </a:r>
            <a:r>
              <a:rPr lang="en-US" sz="2400" dirty="0"/>
              <a:t>all sources received by individuals, </a:t>
            </a:r>
            <a:r>
              <a:rPr lang="en-US" sz="2400" dirty="0" smtClean="0"/>
              <a:t>employee </a:t>
            </a:r>
            <a:r>
              <a:rPr lang="en-US" sz="2400" dirty="0"/>
              <a:t>retirement plans, </a:t>
            </a:r>
            <a:r>
              <a:rPr lang="en-US" sz="2400" dirty="0" smtClean="0"/>
              <a:t>nonprofits, </a:t>
            </a:r>
            <a:r>
              <a:rPr lang="en-US" sz="2400" dirty="0"/>
              <a:t>and by estates and </a:t>
            </a:r>
            <a:r>
              <a:rPr lang="en-US" sz="2400" dirty="0" smtClean="0"/>
              <a:t>trusts</a:t>
            </a:r>
          </a:p>
          <a:p>
            <a:pPr lvl="1"/>
            <a:r>
              <a:rPr lang="en-US" sz="2400" b="1" u="sng" dirty="0" smtClean="0"/>
              <a:t>Rental income </a:t>
            </a:r>
            <a:r>
              <a:rPr lang="en-US" sz="2400" dirty="0" smtClean="0"/>
              <a:t>(with </a:t>
            </a:r>
            <a:r>
              <a:rPr lang="en-US" sz="2400" dirty="0"/>
              <a:t>capital consumption </a:t>
            </a:r>
            <a:r>
              <a:rPr lang="en-US" sz="2400" dirty="0" smtClean="0"/>
              <a:t>adjustment) </a:t>
            </a:r>
            <a:r>
              <a:rPr lang="en-US" sz="2400" dirty="0"/>
              <a:t>is the net current-production income of persons from the rental of real </a:t>
            </a:r>
            <a:r>
              <a:rPr lang="en-US" sz="2400" dirty="0" smtClean="0"/>
              <a:t>property; </a:t>
            </a:r>
            <a:r>
              <a:rPr lang="en-US" sz="2400" dirty="0"/>
              <a:t>the imputed net rental income of owner-occupants of housing; and the royalties received by persons from patents, copyrights, and rights to natural resources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8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Components of Personal Income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74864"/>
            <a:ext cx="8077200" cy="520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8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Income: Pacific Northwest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69225" cy="4800600"/>
          </a:xfrm>
        </p:spPr>
        <p:txBody>
          <a:bodyPr/>
          <a:lstStyle/>
          <a:p>
            <a:r>
              <a:rPr lang="en-US" sz="2800" dirty="0" smtClean="0"/>
              <a:t>Property income as a percent of personal income (2010)</a:t>
            </a:r>
          </a:p>
          <a:p>
            <a:pPr lvl="1"/>
            <a:r>
              <a:rPr lang="en-US" sz="2400" dirty="0" smtClean="0"/>
              <a:t>Idaho:  18.3%</a:t>
            </a:r>
          </a:p>
          <a:p>
            <a:pPr lvl="1"/>
            <a:r>
              <a:rPr lang="en-US" sz="2400" dirty="0" smtClean="0"/>
              <a:t>Montana:  21.3%</a:t>
            </a:r>
          </a:p>
          <a:p>
            <a:pPr lvl="1"/>
            <a:r>
              <a:rPr lang="en-US" sz="2400" dirty="0" smtClean="0"/>
              <a:t>Nevada:  20.9%</a:t>
            </a:r>
          </a:p>
          <a:p>
            <a:pPr lvl="1"/>
            <a:r>
              <a:rPr lang="en-US" sz="2400" dirty="0" smtClean="0"/>
              <a:t>Oregon:  18.7%</a:t>
            </a:r>
          </a:p>
          <a:p>
            <a:pPr lvl="1"/>
            <a:r>
              <a:rPr lang="en-US" sz="2400" dirty="0" smtClean="0"/>
              <a:t>Utah:  16.5%</a:t>
            </a:r>
          </a:p>
          <a:p>
            <a:pPr lvl="1"/>
            <a:r>
              <a:rPr lang="en-US" sz="2400" dirty="0" smtClean="0"/>
              <a:t>Washington:  18.5%</a:t>
            </a:r>
          </a:p>
          <a:p>
            <a:pPr lvl="1"/>
            <a:r>
              <a:rPr lang="en-US" sz="2400" dirty="0" smtClean="0"/>
              <a:t>Wyoming:  24.3%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Income U.S.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8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3720" y="5972294"/>
            <a:ext cx="4323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/>
              <a:t>Shown with the capital consumption adjustment</a:t>
            </a:r>
          </a:p>
        </p:txBody>
      </p:sp>
    </p:spTree>
    <p:extLst>
      <p:ext uri="{BB962C8B-B14F-4D97-AF65-F5344CB8AC3E}">
        <p14:creationId xmlns:p14="http://schemas.microsoft.com/office/powerpoint/2010/main" val="4635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Income: Pacific Northwest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60538"/>
            <a:ext cx="8774411" cy="5660923"/>
          </a:xfrm>
        </p:spPr>
      </p:pic>
      <p:sp>
        <p:nvSpPr>
          <p:cNvPr id="3" name="Oval 2"/>
          <p:cNvSpPr/>
          <p:nvPr/>
        </p:nvSpPr>
        <p:spPr bwMode="auto">
          <a:xfrm>
            <a:off x="6019800" y="3048000"/>
            <a:ext cx="838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419600" y="2438400"/>
            <a:ext cx="838200" cy="2209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52600" y="3276600"/>
            <a:ext cx="7620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Income: BEA Public Detail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69225" cy="5029200"/>
          </a:xfrm>
        </p:spPr>
        <p:txBody>
          <a:bodyPr/>
          <a:lstStyle/>
          <a:p>
            <a:r>
              <a:rPr lang="en-US" dirty="0" smtClean="0"/>
              <a:t>National and State </a:t>
            </a:r>
          </a:p>
          <a:p>
            <a:pPr lvl="1"/>
            <a:r>
              <a:rPr lang="en-US" dirty="0" smtClean="0"/>
              <a:t>Personal dividend income</a:t>
            </a:r>
          </a:p>
          <a:p>
            <a:pPr lvl="1"/>
            <a:r>
              <a:rPr lang="en-US" dirty="0" smtClean="0"/>
              <a:t>Personal interest income</a:t>
            </a:r>
          </a:p>
          <a:p>
            <a:pPr lvl="2"/>
            <a:r>
              <a:rPr lang="en-US" dirty="0" smtClean="0"/>
              <a:t>Imputed interest income</a:t>
            </a:r>
          </a:p>
          <a:p>
            <a:pPr lvl="2"/>
            <a:r>
              <a:rPr lang="en-US" dirty="0" smtClean="0"/>
              <a:t>Monetary interest income</a:t>
            </a:r>
          </a:p>
          <a:p>
            <a:pPr lvl="1"/>
            <a:r>
              <a:rPr lang="en-US" dirty="0" smtClean="0"/>
              <a:t>Rental income of persons</a:t>
            </a:r>
          </a:p>
          <a:p>
            <a:pPr lvl="2"/>
            <a:r>
              <a:rPr lang="en-US" dirty="0" smtClean="0"/>
              <a:t>Imputed rental income</a:t>
            </a:r>
          </a:p>
          <a:p>
            <a:pPr lvl="2"/>
            <a:r>
              <a:rPr lang="en-US" dirty="0" smtClean="0"/>
              <a:t>Monetary rental income</a:t>
            </a:r>
          </a:p>
          <a:p>
            <a:r>
              <a:rPr lang="en-US" dirty="0" smtClean="0"/>
              <a:t>Local Area</a:t>
            </a:r>
          </a:p>
          <a:p>
            <a:pPr lvl="1"/>
            <a:r>
              <a:rPr lang="en-US" dirty="0" smtClean="0"/>
              <a:t>Dividend, interest, and rent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Property Income: BEA Internal Detail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dirty="0" smtClean="0"/>
              <a:t>Dividends received by individuals</a:t>
            </a:r>
          </a:p>
          <a:p>
            <a:r>
              <a:rPr lang="en-US" dirty="0" smtClean="0"/>
              <a:t>Dividends </a:t>
            </a:r>
            <a:r>
              <a:rPr lang="en-US" dirty="0"/>
              <a:t>received by </a:t>
            </a:r>
            <a:r>
              <a:rPr lang="en-US" dirty="0" smtClean="0"/>
              <a:t>employee retirement funds</a:t>
            </a:r>
          </a:p>
          <a:p>
            <a:pPr lvl="1"/>
            <a:r>
              <a:rPr lang="en-US" dirty="0"/>
              <a:t>Federal civilian government </a:t>
            </a:r>
            <a:r>
              <a:rPr lang="en-US" dirty="0" smtClean="0"/>
              <a:t>plans</a:t>
            </a:r>
            <a:endParaRPr lang="en-US" dirty="0"/>
          </a:p>
          <a:p>
            <a:pPr lvl="1"/>
            <a:r>
              <a:rPr lang="en-US" dirty="0"/>
              <a:t>State &amp; Local government </a:t>
            </a:r>
            <a:r>
              <a:rPr lang="en-US" dirty="0" smtClean="0"/>
              <a:t>plans </a:t>
            </a:r>
            <a:endParaRPr lang="en-US" dirty="0"/>
          </a:p>
          <a:p>
            <a:pPr lvl="1"/>
            <a:r>
              <a:rPr lang="en-US" dirty="0"/>
              <a:t>Private noninsured </a:t>
            </a:r>
            <a:r>
              <a:rPr lang="en-US" dirty="0" smtClean="0"/>
              <a:t>plans</a:t>
            </a:r>
          </a:p>
          <a:p>
            <a:r>
              <a:rPr lang="en-US" dirty="0" smtClean="0"/>
              <a:t>Dividends </a:t>
            </a:r>
            <a:r>
              <a:rPr lang="en-US" dirty="0"/>
              <a:t>received by non-profit </a:t>
            </a:r>
            <a:r>
              <a:rPr lang="en-US" dirty="0" smtClean="0"/>
              <a:t>institutions</a:t>
            </a:r>
            <a:endParaRPr lang="en-US" sz="1000" dirty="0"/>
          </a:p>
          <a:p>
            <a:r>
              <a:rPr lang="en-US" dirty="0" smtClean="0"/>
              <a:t>Dividends </a:t>
            </a:r>
            <a:r>
              <a:rPr lang="en-US" dirty="0"/>
              <a:t>received by </a:t>
            </a:r>
            <a:r>
              <a:rPr lang="en-US" dirty="0" smtClean="0"/>
              <a:t>fiduciaries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EC2D6-A47A-4FFA-9ED0-B98B488A1E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 Template_v4a">
  <a:themeElements>
    <a:clrScheme name="BEA Template_v4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 Template_v4a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267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267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 Template_v4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 Template_v4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 Template_v4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 Template_v4a</Template>
  <TotalTime>16606</TotalTime>
  <Words>594</Words>
  <Application>Microsoft Office PowerPoint</Application>
  <PresentationFormat>On-screen Show (4:3)</PresentationFormat>
  <Paragraphs>147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BEA Template_v4a</vt:lpstr>
      <vt:lpstr> Everything You Ever Wanted Know About the BEA Regional Property Income Estimates</vt:lpstr>
      <vt:lpstr>Personal Income</vt:lpstr>
      <vt:lpstr>Property Income</vt:lpstr>
      <vt:lpstr>Components of Personal Income </vt:lpstr>
      <vt:lpstr>Property Income: Pacific Northwest</vt:lpstr>
      <vt:lpstr>Property Income U.S.</vt:lpstr>
      <vt:lpstr>Property Income: Pacific Northwest</vt:lpstr>
      <vt:lpstr>Property Income: BEA Public Detail</vt:lpstr>
      <vt:lpstr>Property Income: BEA Internal Detail</vt:lpstr>
      <vt:lpstr>Property Income: Source Data</vt:lpstr>
      <vt:lpstr>Property Income: BEA Internal Detail</vt:lpstr>
      <vt:lpstr>Property Income: Source Data</vt:lpstr>
      <vt:lpstr>Property Income: BEA Internal Detail</vt:lpstr>
      <vt:lpstr>Property Income: Source Data</vt:lpstr>
      <vt:lpstr>Property Income: 2013 Comprehensive Benchmark Revision</vt:lpstr>
      <vt:lpstr>Questions</vt:lpstr>
    </vt:vector>
  </TitlesOfParts>
  <Company>BEA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bealocaladmin</dc:creator>
  <cp:lastModifiedBy>Ortiz, Mauricio</cp:lastModifiedBy>
  <cp:revision>658</cp:revision>
  <cp:lastPrinted>2012-05-15T19:31:55Z</cp:lastPrinted>
  <dcterms:created xsi:type="dcterms:W3CDTF">2009-04-10T18:33:25Z</dcterms:created>
  <dcterms:modified xsi:type="dcterms:W3CDTF">2012-05-15T19:34:20Z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